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ลักษณะสีอ่อน 2 - เน้น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PGG\Vitamin\LabVitaminData2017\vitamin2017_analysis_gra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PGG\Vitamin\LabVitaminData2017\vitamin2017_analysis_grap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PGG\Vitamin\LabVitaminData2017\vitamin2017_analysis_grap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IPGG\Vitamin\LabVitaminData2017\vitamin2017_analysis_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pivotSource>
    <c:name>[vitamin2017_analysis_graph.xlsx]Sheet9!PivotTable8</c:name>
    <c:fmtId val="2"/>
  </c:pivotSource>
  <c:chart>
    <c:autoTitleDeleted val="1"/>
    <c:pivotFmts>
      <c:pivotFmt>
        <c:idx val="0"/>
        <c:dLbl>
          <c:idx val="0"/>
          <c:showPercent val="1"/>
        </c:dLbl>
      </c:pivotFmt>
      <c:pivotFmt>
        <c:idx val="1"/>
        <c:dLbl>
          <c:idx val="0"/>
          <c:tx>
            <c:rich>
              <a:bodyPr/>
              <a:lstStyle/>
              <a:p>
                <a:r>
                  <a:rPr lang="en-US"/>
                  <a:t>72(30%)</a:t>
                </a:r>
              </a:p>
            </c:rich>
          </c:tx>
          <c:showPercent val="1"/>
        </c:dLbl>
      </c:pivotFmt>
      <c:pivotFmt>
        <c:idx val="2"/>
        <c:dLbl>
          <c:idx val="0"/>
          <c:tx>
            <c:rich>
              <a:bodyPr/>
              <a:lstStyle/>
              <a:p>
                <a:r>
                  <a:rPr lang="en-US"/>
                  <a:t>54(22%)</a:t>
                </a:r>
              </a:p>
            </c:rich>
          </c:tx>
          <c:showPercent val="1"/>
        </c:dLbl>
      </c:pivotFmt>
      <c:pivotFmt>
        <c:idx val="3"/>
        <c:spPr>
          <a:solidFill>
            <a:schemeClr val="accent2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118(48%)</a:t>
                </a:r>
              </a:p>
            </c:rich>
          </c:tx>
          <c:showPercent val="1"/>
        </c:dLbl>
      </c:pivotFmt>
      <c:pivotFmt>
        <c:idx val="4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Percent val="1"/>
        </c:dLbl>
      </c:pivotFmt>
      <c:pivotFmt>
        <c:idx val="5"/>
        <c:spPr>
          <a:solidFill>
            <a:schemeClr val="accent3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54(22%)</a:t>
                </a:r>
              </a:p>
            </c:rich>
          </c:tx>
          <c:showPercent val="1"/>
        </c:dLbl>
      </c:pivotFmt>
      <c:pivotFmt>
        <c:idx val="6"/>
        <c:spPr>
          <a:solidFill>
            <a:schemeClr val="accent1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72(30%)</a:t>
                </a:r>
              </a:p>
            </c:rich>
          </c:tx>
          <c:showPercent val="1"/>
        </c:dLbl>
      </c:pivotFmt>
      <c:pivotFmt>
        <c:idx val="7"/>
        <c:spPr>
          <a:solidFill>
            <a:schemeClr val="accent2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118(48%)</a:t>
                </a:r>
              </a:p>
            </c:rich>
          </c:tx>
          <c:showPercent val="1"/>
        </c:dLbl>
      </c:pivotFmt>
    </c:pivotFmts>
    <c:view3D>
      <c:rotX val="30"/>
      <c:perspective val="30"/>
    </c:view3D>
    <c:plotArea>
      <c:layout>
        <c:manualLayout>
          <c:layoutTarget val="inner"/>
          <c:xMode val="edge"/>
          <c:yMode val="edge"/>
          <c:x val="8.3129921259842612E-3"/>
          <c:y val="7.1667777185020085E-2"/>
          <c:w val="0.7941601049868765"/>
          <c:h val="0.85666444562995991"/>
        </c:manualLayout>
      </c:layout>
      <c:pie3DChart>
        <c:varyColors val="1"/>
        <c:ser>
          <c:idx val="0"/>
          <c:order val="0"/>
          <c:tx>
            <c:strRef>
              <c:f>Sheet9!$B$3</c:f>
              <c:strCache>
                <c:ptCount val="1"/>
                <c:pt idx="0">
                  <c:v>ผลรวม</c:v>
                </c:pt>
              </c:strCache>
            </c:strRef>
          </c:tx>
          <c:dPt>
            <c:idx val="0"/>
            <c:spPr>
              <a:solidFill>
                <a:schemeClr val="accent3"/>
              </a:solidFill>
            </c:spPr>
          </c:dPt>
          <c:dPt>
            <c:idx val="1"/>
            <c:spPr>
              <a:solidFill>
                <a:schemeClr val="accent1"/>
              </a:solidFill>
            </c:spPr>
          </c:dPt>
          <c:dPt>
            <c:idx val="2"/>
            <c:spPr>
              <a:solidFill>
                <a:schemeClr val="accent2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b="1"/>
                      <a:t>54(22%)</a:t>
                    </a:r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b="1"/>
                      <a:t>72(30%)</a:t>
                    </a:r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b="1"/>
                      <a:t>118(48%)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Sheet9!$A$4:$A$7</c:f>
              <c:strCache>
                <c:ptCount val="3"/>
                <c:pt idx="0">
                  <c:v>H</c:v>
                </c:pt>
                <c:pt idx="1">
                  <c:v>L</c:v>
                </c:pt>
                <c:pt idx="2">
                  <c:v>N</c:v>
                </c:pt>
              </c:strCache>
            </c:strRef>
          </c:cat>
          <c:val>
            <c:numRef>
              <c:f>Sheet9!$B$4:$B$7</c:f>
              <c:numCache>
                <c:formatCode>General</c:formatCode>
                <c:ptCount val="3"/>
                <c:pt idx="0">
                  <c:v>54</c:v>
                </c:pt>
                <c:pt idx="1">
                  <c:v>72</c:v>
                </c:pt>
                <c:pt idx="2">
                  <c:v>118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8885638670166226"/>
          <c:y val="0.36246958106146338"/>
          <c:w val="9.4769466316710516E-2"/>
          <c:h val="0.31173320993705794"/>
        </c:manualLayout>
      </c:layout>
      <c:txPr>
        <a:bodyPr/>
        <a:lstStyle/>
        <a:p>
          <a:pPr>
            <a:defRPr sz="1600"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pivotSource>
    <c:name>[vitamin2017_analysis_graph.xlsx]vitamin!PivotTable6</c:name>
    <c:fmtId val="3"/>
  </c:pivotSource>
  <c:chart>
    <c:autoTitleDeleted val="1"/>
    <c:pivotFmts>
      <c:pivotFmt>
        <c:idx val="0"/>
        <c:dLbl>
          <c:idx val="0"/>
          <c:showPercent val="1"/>
        </c:dLbl>
      </c:pivotFmt>
      <c:pivotFmt>
        <c:idx val="1"/>
        <c:spPr>
          <a:solidFill>
            <a:srgbClr val="C0504D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64(26%)</a:t>
                </a:r>
              </a:p>
            </c:rich>
          </c:tx>
          <c:showPercent val="1"/>
        </c:dLbl>
      </c:pivotFmt>
      <c:pivotFmt>
        <c:idx val="2"/>
        <c:spPr>
          <a:solidFill>
            <a:schemeClr val="accent1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60(25%)</a:t>
                </a:r>
              </a:p>
            </c:rich>
          </c:tx>
          <c:showPercent val="1"/>
        </c:dLbl>
      </c:pivotFmt>
      <c:pivotFmt>
        <c:idx val="3"/>
        <c:spPr>
          <a:solidFill>
            <a:schemeClr val="accent3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49(20%)</a:t>
                </a:r>
              </a:p>
            </c:rich>
          </c:tx>
          <c:showPercent val="1"/>
        </c:dLbl>
      </c:pivotFmt>
      <c:pivotFmt>
        <c:idx val="4"/>
        <c:spPr>
          <a:solidFill>
            <a:schemeClr val="accent4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31(13%)</a:t>
                </a:r>
              </a:p>
            </c:rich>
          </c:tx>
          <c:showPercent val="1"/>
        </c:dLbl>
      </c:pivotFmt>
      <c:pivotFmt>
        <c:idx val="5"/>
        <c:spPr>
          <a:solidFill>
            <a:schemeClr val="accent6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23(9%)</a:t>
                </a:r>
              </a:p>
            </c:rich>
          </c:tx>
          <c:showPercent val="1"/>
        </c:dLbl>
      </c:pivotFmt>
      <c:pivotFmt>
        <c:idx val="6"/>
        <c:spPr>
          <a:solidFill>
            <a:srgbClr val="FFC000"/>
          </a:solidFill>
        </c:spPr>
        <c:dLbl>
          <c:idx val="0"/>
          <c:layout>
            <c:manualLayout>
              <c:x val="-8.4249343832021026E-2"/>
              <c:y val="-0.15073782443861183"/>
            </c:manualLayout>
          </c:layout>
          <c:tx>
            <c:rich>
              <a:bodyPr/>
              <a:lstStyle/>
              <a:p>
                <a:r>
                  <a:rPr lang="en-US"/>
                  <a:t>12(5%)</a:t>
                </a:r>
              </a:p>
            </c:rich>
          </c:tx>
          <c:showPercent val="1"/>
        </c:dLbl>
      </c:pivotFmt>
      <c:pivotFmt>
        <c:idx val="7"/>
        <c:spPr>
          <a:solidFill>
            <a:schemeClr val="accent6">
              <a:lumMod val="20000"/>
              <a:lumOff val="80000"/>
            </a:schemeClr>
          </a:solidFill>
          <a:ln>
            <a:solidFill>
              <a:srgbClr val="FFFF00"/>
            </a:solidFill>
          </a:ln>
        </c:spPr>
        <c:dLbl>
          <c:idx val="0"/>
          <c:tx>
            <c:rich>
              <a:bodyPr/>
              <a:lstStyle/>
              <a:p>
                <a:r>
                  <a:rPr lang="en-US"/>
                  <a:t>5(2%)</a:t>
                </a:r>
              </a:p>
            </c:rich>
          </c:tx>
          <c:showPercent val="1"/>
        </c:dLbl>
      </c:pivotFmt>
      <c:pivotFmt>
        <c:idx val="8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Percent val="1"/>
        </c:dLbl>
      </c:pivotFmt>
      <c:pivotFmt>
        <c:idx val="9"/>
        <c:spPr>
          <a:solidFill>
            <a:schemeClr val="accent3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49(20%)</a:t>
                </a:r>
              </a:p>
            </c:rich>
          </c:tx>
          <c:showPercent val="1"/>
        </c:dLbl>
      </c:pivotFmt>
      <c:pivotFmt>
        <c:idx val="10"/>
        <c:spPr>
          <a:solidFill>
            <a:schemeClr val="accent4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31(13%)</a:t>
                </a:r>
              </a:p>
            </c:rich>
          </c:tx>
          <c:showPercent val="1"/>
        </c:dLbl>
      </c:pivotFmt>
      <c:pivotFmt>
        <c:idx val="11"/>
        <c:spPr>
          <a:solidFill>
            <a:schemeClr val="accent6">
              <a:lumMod val="20000"/>
              <a:lumOff val="80000"/>
            </a:schemeClr>
          </a:solidFill>
          <a:ln>
            <a:solidFill>
              <a:srgbClr val="FFFF00"/>
            </a:solidFill>
          </a:ln>
        </c:spPr>
        <c:dLbl>
          <c:idx val="0"/>
          <c:tx>
            <c:rich>
              <a:bodyPr/>
              <a:lstStyle/>
              <a:p>
                <a:r>
                  <a:rPr lang="en-US"/>
                  <a:t>5(2%)</a:t>
                </a:r>
              </a:p>
            </c:rich>
          </c:tx>
          <c:showPercent val="1"/>
        </c:dLbl>
      </c:pivotFmt>
      <c:pivotFmt>
        <c:idx val="12"/>
        <c:spPr>
          <a:solidFill>
            <a:srgbClr val="FFC000"/>
          </a:solidFill>
        </c:spPr>
        <c:dLbl>
          <c:idx val="0"/>
          <c:layout>
            <c:manualLayout>
              <c:x val="-8.4249343832021026E-2"/>
              <c:y val="-0.15073782443861183"/>
            </c:manualLayout>
          </c:layout>
          <c:tx>
            <c:rich>
              <a:bodyPr/>
              <a:lstStyle/>
              <a:p>
                <a:r>
                  <a:rPr lang="en-US"/>
                  <a:t>12(5%)</a:t>
                </a:r>
              </a:p>
            </c:rich>
          </c:tx>
          <c:showPercent val="1"/>
        </c:dLbl>
      </c:pivotFmt>
      <c:pivotFmt>
        <c:idx val="13"/>
        <c:spPr>
          <a:solidFill>
            <a:schemeClr val="accent6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23(9%)</a:t>
                </a:r>
              </a:p>
            </c:rich>
          </c:tx>
          <c:showPercent val="1"/>
        </c:dLbl>
      </c:pivotFmt>
      <c:pivotFmt>
        <c:idx val="14"/>
        <c:spPr>
          <a:solidFill>
            <a:schemeClr val="accent1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60(25%)</a:t>
                </a:r>
              </a:p>
            </c:rich>
          </c:tx>
          <c:showPercent val="1"/>
        </c:dLbl>
      </c:pivotFmt>
      <c:pivotFmt>
        <c:idx val="15"/>
        <c:spPr>
          <a:solidFill>
            <a:srgbClr val="C0504D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64(26%)</a:t>
                </a:r>
              </a:p>
            </c:rich>
          </c:tx>
          <c:showPercent val="1"/>
        </c:dLbl>
      </c:pivotFmt>
    </c:pivotFmts>
    <c:view3D>
      <c:rotX val="30"/>
      <c:perspective val="30"/>
    </c:view3D>
    <c:plotArea>
      <c:layout>
        <c:manualLayout>
          <c:layoutTarget val="inner"/>
          <c:xMode val="edge"/>
          <c:yMode val="edge"/>
          <c:x val="1.9444444444444445E-2"/>
          <c:y val="7.5833177019320464E-2"/>
          <c:w val="0.83659755030621152"/>
          <c:h val="0.92388930728162"/>
        </c:manualLayout>
      </c:layout>
      <c:pie3DChart>
        <c:varyColors val="1"/>
        <c:ser>
          <c:idx val="0"/>
          <c:order val="0"/>
          <c:tx>
            <c:strRef>
              <c:f>vitamin!$B$3</c:f>
              <c:strCache>
                <c:ptCount val="1"/>
                <c:pt idx="0">
                  <c:v>ผลรวม</c:v>
                </c:pt>
              </c:strCache>
            </c:strRef>
          </c:tx>
          <c:dPt>
            <c:idx val="0"/>
            <c:spPr>
              <a:solidFill>
                <a:schemeClr val="accent3"/>
              </a:solidFill>
            </c:spPr>
          </c:dPt>
          <c:dPt>
            <c:idx val="1"/>
            <c:spPr>
              <a:solidFill>
                <a:schemeClr val="accent4"/>
              </a:solidFill>
            </c:spPr>
          </c:dPt>
          <c:dPt>
            <c:idx val="2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rgbClr val="FFFF00"/>
                </a:solidFill>
              </a:ln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chemeClr val="accent6"/>
              </a:solidFill>
            </c:spPr>
          </c:dPt>
          <c:dPt>
            <c:idx val="5"/>
            <c:spPr>
              <a:solidFill>
                <a:schemeClr val="accent1"/>
              </a:solidFill>
            </c:spPr>
          </c:dPt>
          <c:dPt>
            <c:idx val="6"/>
            <c:spPr>
              <a:solidFill>
                <a:srgbClr val="C0504D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b="1"/>
                      <a:t>49(20%)</a:t>
                    </a:r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b="1"/>
                      <a:t>31(13%)</a:t>
                    </a:r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b="1"/>
                      <a:t>5(2%)</a:t>
                    </a:r>
                  </a:p>
                </c:rich>
              </c:tx>
              <c:showPercent val="1"/>
            </c:dLbl>
            <c:dLbl>
              <c:idx val="3"/>
              <c:layout>
                <c:manualLayout>
                  <c:x val="-8.4249343832021026E-2"/>
                  <c:y val="-0.1507378244386118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12(5%)</a:t>
                    </a:r>
                  </a:p>
                </c:rich>
              </c:tx>
              <c:showPercent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400" b="1"/>
                      <a:t>23(9%)</a:t>
                    </a:r>
                  </a:p>
                </c:rich>
              </c:tx>
              <c:showPercent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400" b="1"/>
                      <a:t>60(25%)</a:t>
                    </a:r>
                  </a:p>
                </c:rich>
              </c:tx>
              <c:showPercent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400" b="1"/>
                      <a:t>64(26%)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vitamin!$A$4:$A$11</c:f>
              <c:strCache>
                <c:ptCount val="7"/>
                <c:pt idx="0">
                  <c:v>A</c:v>
                </c:pt>
                <c:pt idx="1">
                  <c:v>B1</c:v>
                </c:pt>
                <c:pt idx="2">
                  <c:v>B2</c:v>
                </c:pt>
                <c:pt idx="3">
                  <c:v>B6</c:v>
                </c:pt>
                <c:pt idx="4">
                  <c:v>C</c:v>
                </c:pt>
                <c:pt idx="5">
                  <c:v>D</c:v>
                </c:pt>
                <c:pt idx="6">
                  <c:v>E</c:v>
                </c:pt>
              </c:strCache>
            </c:strRef>
          </c:cat>
          <c:val>
            <c:numRef>
              <c:f>vitamin!$B$4:$B$11</c:f>
              <c:numCache>
                <c:formatCode>General</c:formatCode>
                <c:ptCount val="7"/>
                <c:pt idx="0">
                  <c:v>49</c:v>
                </c:pt>
                <c:pt idx="1">
                  <c:v>31</c:v>
                </c:pt>
                <c:pt idx="2">
                  <c:v>5</c:v>
                </c:pt>
                <c:pt idx="3">
                  <c:v>12</c:v>
                </c:pt>
                <c:pt idx="4">
                  <c:v>23</c:v>
                </c:pt>
                <c:pt idx="5">
                  <c:v>60</c:v>
                </c:pt>
                <c:pt idx="6">
                  <c:v>64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84539720034995625"/>
          <c:y val="0.12368276281051666"/>
          <c:w val="0.11293613298337712"/>
          <c:h val="0.78819007970614829"/>
        </c:manualLayout>
      </c:layout>
      <c:txPr>
        <a:bodyPr/>
        <a:lstStyle/>
        <a:p>
          <a:pPr>
            <a:defRPr sz="1600" b="1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pivotSource>
    <c:name>[vitamin2017_analysis_graph.xlsx]ward_graph!PivotTable5</c:name>
    <c:fmtId val="11"/>
  </c:pivotSource>
  <c:chart>
    <c:autoTitleDeleted val="1"/>
    <c:pivotFmts>
      <c:pivotFmt>
        <c:idx val="0"/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Percent val="1"/>
        </c:dLbl>
      </c:pivotFmt>
      <c:pivotFmt>
        <c:idx val="1"/>
        <c:spPr>
          <a:solidFill>
            <a:schemeClr val="accent2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108(44%)</a:t>
                </a:r>
              </a:p>
            </c:rich>
          </c:tx>
          <c:showPercent val="1"/>
        </c:dLbl>
      </c:pivotFmt>
      <c:pivotFmt>
        <c:idx val="2"/>
        <c:spPr>
          <a:solidFill>
            <a:schemeClr val="accent1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75(31%)</a:t>
                </a:r>
              </a:p>
            </c:rich>
          </c:tx>
          <c:showPercent val="1"/>
        </c:dLbl>
      </c:pivotFmt>
      <c:pivotFmt>
        <c:idx val="3"/>
        <c:spPr>
          <a:solidFill>
            <a:schemeClr val="accent3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61(25%)</a:t>
                </a:r>
              </a:p>
            </c:rich>
          </c:tx>
          <c:showPercent val="1"/>
        </c:dLbl>
      </c:pivotFmt>
      <c:pivotFmt>
        <c:idx val="4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Percent val="1"/>
        </c:dLbl>
      </c:pivotFmt>
      <c:pivotFmt>
        <c:idx val="5"/>
        <c:spPr>
          <a:solidFill>
            <a:schemeClr val="accent2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108(44%)</a:t>
                </a:r>
              </a:p>
            </c:rich>
          </c:tx>
          <c:showPercent val="1"/>
        </c:dLbl>
      </c:pivotFmt>
      <c:pivotFmt>
        <c:idx val="6"/>
        <c:spPr>
          <a:solidFill>
            <a:schemeClr val="accent1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75(31%)</a:t>
                </a:r>
              </a:p>
            </c:rich>
          </c:tx>
          <c:showPercent val="1"/>
        </c:dLbl>
      </c:pivotFmt>
      <c:pivotFmt>
        <c:idx val="7"/>
        <c:spPr>
          <a:solidFill>
            <a:schemeClr val="accent3"/>
          </a:solidFill>
        </c:spPr>
        <c:dLbl>
          <c:idx val="0"/>
          <c:tx>
            <c:rich>
              <a:bodyPr/>
              <a:lstStyle/>
              <a:p>
                <a:r>
                  <a:rPr lang="en-US"/>
                  <a:t>61(25%)</a:t>
                </a:r>
              </a:p>
            </c:rich>
          </c:tx>
          <c:showPercent val="1"/>
        </c:dLbl>
      </c:pivotFmt>
    </c:pivotFmts>
    <c:view3D>
      <c:rotX val="30"/>
      <c:perspective val="30"/>
    </c:view3D>
    <c:plotArea>
      <c:layout>
        <c:manualLayout>
          <c:layoutTarget val="inner"/>
          <c:xMode val="edge"/>
          <c:yMode val="edge"/>
          <c:x val="2.3884514435695551E-4"/>
          <c:y val="0.1624225137165615"/>
          <c:w val="0.76586745406824164"/>
          <c:h val="0.83374817779867072"/>
        </c:manualLayout>
      </c:layout>
      <c:pie3DChart>
        <c:varyColors val="1"/>
        <c:ser>
          <c:idx val="0"/>
          <c:order val="0"/>
          <c:tx>
            <c:strRef>
              <c:f>ward_graph!$B$3</c:f>
              <c:strCache>
                <c:ptCount val="1"/>
                <c:pt idx="0">
                  <c:v>ผลรวม</c:v>
                </c:pt>
              </c:strCache>
            </c:strRef>
          </c:tx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chemeClr val="accent1"/>
              </a:solidFill>
            </c:spPr>
          </c:dPt>
          <c:dPt>
            <c:idx val="2"/>
            <c:spPr>
              <a:solidFill>
                <a:schemeClr val="accent3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b="1"/>
                      <a:t>108(44%)</a:t>
                    </a:r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b="1"/>
                      <a:t>75(31%)</a:t>
                    </a:r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b="1"/>
                      <a:t>61(25%)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ward_graph!$A$4:$A$7</c:f>
              <c:strCache>
                <c:ptCount val="3"/>
                <c:pt idx="0">
                  <c:v>Adult</c:v>
                </c:pt>
                <c:pt idx="1">
                  <c:v>Children</c:v>
                </c:pt>
                <c:pt idx="2">
                  <c:v>Infant</c:v>
                </c:pt>
              </c:strCache>
            </c:strRef>
          </c:cat>
          <c:val>
            <c:numRef>
              <c:f>ward_graph!$B$4:$B$7</c:f>
              <c:numCache>
                <c:formatCode>General</c:formatCode>
                <c:ptCount val="3"/>
                <c:pt idx="0">
                  <c:v>108</c:v>
                </c:pt>
                <c:pt idx="1">
                  <c:v>75</c:v>
                </c:pt>
                <c:pt idx="2">
                  <c:v>61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74964020122484754"/>
          <c:y val="0.36605606590842837"/>
          <c:w val="0.24758202099737542"/>
          <c:h val="0.36226268591426108"/>
        </c:manualLayout>
      </c:layout>
      <c:txPr>
        <a:bodyPr/>
        <a:lstStyle/>
        <a:p>
          <a:pPr>
            <a:defRPr sz="1600" b="1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pivotSource>
    <c:name>[สมุดงาน1]Sheet5!PivotTable4</c:name>
    <c:fmtId val="-1"/>
  </c:pivotSource>
  <c:chart>
    <c:autoTitleDeleted val="1"/>
    <c:pivotFmts>
      <c:pivotFmt>
        <c:idx val="0"/>
        <c:dLbl>
          <c:idx val="0"/>
          <c:showPercent val="1"/>
        </c:dLbl>
      </c:pivotFmt>
      <c:pivotFmt>
        <c:idx val="1"/>
        <c:dLbl>
          <c:idx val="0"/>
          <c:tx>
            <c:rich>
              <a:bodyPr/>
              <a:lstStyle/>
              <a:p>
                <a:r>
                  <a:rPr lang="en-US"/>
                  <a:t>7(3%)</a:t>
                </a:r>
              </a:p>
            </c:rich>
          </c:tx>
          <c:showPercent val="1"/>
        </c:dLbl>
      </c:pivotFmt>
      <c:pivotFmt>
        <c:idx val="2"/>
        <c:dLbl>
          <c:idx val="0"/>
          <c:tx>
            <c:rich>
              <a:bodyPr/>
              <a:lstStyle/>
              <a:p>
                <a:r>
                  <a:rPr lang="en-US"/>
                  <a:t>95(39%)</a:t>
                </a:r>
              </a:p>
            </c:rich>
          </c:tx>
          <c:showPercent val="1"/>
        </c:dLbl>
      </c:pivotFmt>
      <c:pivotFmt>
        <c:idx val="3"/>
        <c:dLbl>
          <c:idx val="0"/>
          <c:tx>
            <c:rich>
              <a:bodyPr/>
              <a:lstStyle/>
              <a:p>
                <a:r>
                  <a:rPr lang="en-US"/>
                  <a:t>142(58%)</a:t>
                </a:r>
              </a:p>
            </c:rich>
          </c:tx>
          <c:showPercent val="1"/>
        </c:dLbl>
      </c:pivotFmt>
      <c:pivotFmt>
        <c:idx val="4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Percent val="1"/>
        </c:dLbl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7(3%)</a:t>
                </a:r>
              </a:p>
            </c:rich>
          </c:tx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r>
                  <a:rPr lang="en-US"/>
                  <a:t>142(58%)</a:t>
                </a:r>
              </a:p>
            </c:rich>
          </c:tx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95(39%)</a:t>
                </a:r>
              </a:p>
            </c:rich>
          </c:tx>
          <c:showPercent val="1"/>
        </c:dLbl>
      </c:pivotFmt>
    </c:pivotFmts>
    <c:view3D>
      <c:rotX val="30"/>
      <c:perspective val="30"/>
    </c:view3D>
    <c:plotArea>
      <c:layout>
        <c:manualLayout>
          <c:layoutTarget val="inner"/>
          <c:xMode val="edge"/>
          <c:yMode val="edge"/>
          <c:x val="9.7671551799606935E-3"/>
          <c:y val="0.23313118413050329"/>
          <c:w val="0.76883540261574435"/>
          <c:h val="0.76686882331532291"/>
        </c:manualLayout>
      </c:layout>
      <c:pie3DChart>
        <c:varyColors val="1"/>
        <c:ser>
          <c:idx val="0"/>
          <c:order val="0"/>
          <c:tx>
            <c:strRef>
              <c:f>Sheet5!$B$3</c:f>
              <c:strCache>
                <c:ptCount val="1"/>
                <c:pt idx="0">
                  <c:v>ผลรวม</c:v>
                </c:pt>
              </c:strCache>
            </c:strRef>
          </c:tx>
          <c:dPt>
            <c:idx val="0"/>
            <c:spPr>
              <a:solidFill>
                <a:schemeClr val="accent3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chemeClr val="accent1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b="1"/>
                      <a:t>7(3%)</a:t>
                    </a:r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b="1"/>
                      <a:t>142(58%)</a:t>
                    </a:r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b="1"/>
                      <a:t>95(39%)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Sheet5!$A$4:$A$7</c:f>
              <c:strCache>
                <c:ptCount val="3"/>
                <c:pt idx="0">
                  <c:v>ICU</c:v>
                </c:pt>
                <c:pt idx="1">
                  <c:v>IPD</c:v>
                </c:pt>
                <c:pt idx="2">
                  <c:v>OPD</c:v>
                </c:pt>
              </c:strCache>
            </c:strRef>
          </c:cat>
          <c:val>
            <c:numRef>
              <c:f>Sheet5!$B$4:$B$7</c:f>
              <c:numCache>
                <c:formatCode>General</c:formatCode>
                <c:ptCount val="3"/>
                <c:pt idx="0">
                  <c:v>7</c:v>
                </c:pt>
                <c:pt idx="1">
                  <c:v>142</c:v>
                </c:pt>
                <c:pt idx="2">
                  <c:v>95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78722328652617901"/>
          <c:y val="0.33862245077266862"/>
          <c:w val="0.17776809016765352"/>
          <c:h val="0.32557349238411193"/>
        </c:manualLayout>
      </c:layout>
      <c:txPr>
        <a:bodyPr/>
        <a:lstStyle/>
        <a:p>
          <a:pPr>
            <a:defRPr sz="1600" b="1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pivotSource>
    <c:name>[vitamin2017_analysis_graph.xlsx]Sheet14!PivotTable12</c:name>
    <c:fmtId val="2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  <c:dLbl>
          <c:idx val="0"/>
          <c:delete val="1"/>
        </c:dLbl>
      </c:pivotFmt>
      <c:pivotFmt>
        <c:idx val="5"/>
        <c:marker>
          <c:symbol val="none"/>
        </c:marker>
        <c:dLbl>
          <c:idx val="0"/>
          <c:delete val="1"/>
        </c:dLbl>
      </c:pivotFmt>
      <c:pivotFmt>
        <c:idx val="6"/>
        <c:marker>
          <c:symbol val="none"/>
        </c:marker>
        <c:dLbl>
          <c:idx val="0"/>
          <c:delete val="1"/>
        </c:dLbl>
      </c:pivotFmt>
      <c:pivotFmt>
        <c:idx val="7"/>
        <c:marker>
          <c:symbol val="none"/>
        </c:marker>
        <c:dLbl>
          <c:idx val="0"/>
          <c:delete val="1"/>
        </c:dLbl>
      </c:pivotFmt>
    </c:pivotFmts>
    <c:plotArea>
      <c:layout>
        <c:manualLayout>
          <c:layoutTarget val="inner"/>
          <c:xMode val="edge"/>
          <c:yMode val="edge"/>
          <c:x val="6.807476413113471E-2"/>
          <c:y val="4.5114267138959892E-2"/>
          <c:w val="0.73151555661319434"/>
          <c:h val="0.83808707838800611"/>
        </c:manualLayout>
      </c:layout>
      <c:barChart>
        <c:barDir val="col"/>
        <c:grouping val="clustered"/>
        <c:ser>
          <c:idx val="0"/>
          <c:order val="0"/>
          <c:tx>
            <c:strRef>
              <c:f>Sheet14!$B$3:$B$4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Sheet14!$A$5:$A$12</c:f>
              <c:strCache>
                <c:ptCount val="7"/>
                <c:pt idx="0">
                  <c:v>A</c:v>
                </c:pt>
                <c:pt idx="1">
                  <c:v>B1</c:v>
                </c:pt>
                <c:pt idx="2">
                  <c:v>B2</c:v>
                </c:pt>
                <c:pt idx="3">
                  <c:v>B6</c:v>
                </c:pt>
                <c:pt idx="4">
                  <c:v>C</c:v>
                </c:pt>
                <c:pt idx="5">
                  <c:v>D</c:v>
                </c:pt>
                <c:pt idx="6">
                  <c:v>E</c:v>
                </c:pt>
              </c:strCache>
            </c:strRef>
          </c:cat>
          <c:val>
            <c:numRef>
              <c:f>Sheet14!$B$5:$B$12</c:f>
              <c:numCache>
                <c:formatCode>General</c:formatCode>
                <c:ptCount val="7"/>
                <c:pt idx="0">
                  <c:v>17</c:v>
                </c:pt>
                <c:pt idx="1">
                  <c:v>32</c:v>
                </c:pt>
                <c:pt idx="2">
                  <c:v>10</c:v>
                </c:pt>
                <c:pt idx="3">
                  <c:v>13</c:v>
                </c:pt>
                <c:pt idx="4">
                  <c:v>10</c:v>
                </c:pt>
                <c:pt idx="5">
                  <c:v>6</c:v>
                </c:pt>
                <c:pt idx="6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Sheet14!$C$3:$C$4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Sheet14!$A$5:$A$12</c:f>
              <c:strCache>
                <c:ptCount val="7"/>
                <c:pt idx="0">
                  <c:v>A</c:v>
                </c:pt>
                <c:pt idx="1">
                  <c:v>B1</c:v>
                </c:pt>
                <c:pt idx="2">
                  <c:v>B2</c:v>
                </c:pt>
                <c:pt idx="3">
                  <c:v>B6</c:v>
                </c:pt>
                <c:pt idx="4">
                  <c:v>C</c:v>
                </c:pt>
                <c:pt idx="5">
                  <c:v>D</c:v>
                </c:pt>
                <c:pt idx="6">
                  <c:v>E</c:v>
                </c:pt>
              </c:strCache>
            </c:strRef>
          </c:cat>
          <c:val>
            <c:numRef>
              <c:f>Sheet14!$C$5:$C$12</c:f>
              <c:numCache>
                <c:formatCode>General</c:formatCode>
                <c:ptCount val="7"/>
                <c:pt idx="0">
                  <c:v>30</c:v>
                </c:pt>
                <c:pt idx="1">
                  <c:v>45</c:v>
                </c:pt>
                <c:pt idx="2">
                  <c:v>11</c:v>
                </c:pt>
                <c:pt idx="3">
                  <c:v>13</c:v>
                </c:pt>
                <c:pt idx="4">
                  <c:v>21</c:v>
                </c:pt>
                <c:pt idx="5">
                  <c:v>25</c:v>
                </c:pt>
                <c:pt idx="6">
                  <c:v>22</c:v>
                </c:pt>
              </c:numCache>
            </c:numRef>
          </c:val>
        </c:ser>
        <c:ser>
          <c:idx val="2"/>
          <c:order val="2"/>
          <c:tx>
            <c:strRef>
              <c:f>Sheet14!$D$3:$D$4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Sheet14!$A$5:$A$12</c:f>
              <c:strCache>
                <c:ptCount val="7"/>
                <c:pt idx="0">
                  <c:v>A</c:v>
                </c:pt>
                <c:pt idx="1">
                  <c:v>B1</c:v>
                </c:pt>
                <c:pt idx="2">
                  <c:v>B2</c:v>
                </c:pt>
                <c:pt idx="3">
                  <c:v>B6</c:v>
                </c:pt>
                <c:pt idx="4">
                  <c:v>C</c:v>
                </c:pt>
                <c:pt idx="5">
                  <c:v>D</c:v>
                </c:pt>
                <c:pt idx="6">
                  <c:v>E</c:v>
                </c:pt>
              </c:strCache>
            </c:strRef>
          </c:cat>
          <c:val>
            <c:numRef>
              <c:f>Sheet14!$D$5:$D$12</c:f>
              <c:numCache>
                <c:formatCode>General</c:formatCode>
                <c:ptCount val="7"/>
                <c:pt idx="0">
                  <c:v>46</c:v>
                </c:pt>
                <c:pt idx="1">
                  <c:v>31</c:v>
                </c:pt>
                <c:pt idx="3">
                  <c:v>4</c:v>
                </c:pt>
                <c:pt idx="4">
                  <c:v>23</c:v>
                </c:pt>
                <c:pt idx="5">
                  <c:v>37</c:v>
                </c:pt>
                <c:pt idx="6">
                  <c:v>59</c:v>
                </c:pt>
              </c:numCache>
            </c:numRef>
          </c:val>
        </c:ser>
        <c:ser>
          <c:idx val="3"/>
          <c:order val="3"/>
          <c:tx>
            <c:strRef>
              <c:f>Sheet14!$E$3:$E$4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Sheet14!$A$5:$A$12</c:f>
              <c:strCache>
                <c:ptCount val="7"/>
                <c:pt idx="0">
                  <c:v>A</c:v>
                </c:pt>
                <c:pt idx="1">
                  <c:v>B1</c:v>
                </c:pt>
                <c:pt idx="2">
                  <c:v>B2</c:v>
                </c:pt>
                <c:pt idx="3">
                  <c:v>B6</c:v>
                </c:pt>
                <c:pt idx="4">
                  <c:v>C</c:v>
                </c:pt>
                <c:pt idx="5">
                  <c:v>D</c:v>
                </c:pt>
                <c:pt idx="6">
                  <c:v>E</c:v>
                </c:pt>
              </c:strCache>
            </c:strRef>
          </c:cat>
          <c:val>
            <c:numRef>
              <c:f>Sheet14!$E$5:$E$12</c:f>
              <c:numCache>
                <c:formatCode>General</c:formatCode>
                <c:ptCount val="7"/>
                <c:pt idx="0">
                  <c:v>49</c:v>
                </c:pt>
                <c:pt idx="1">
                  <c:v>31</c:v>
                </c:pt>
                <c:pt idx="2">
                  <c:v>5</c:v>
                </c:pt>
                <c:pt idx="3">
                  <c:v>12</c:v>
                </c:pt>
                <c:pt idx="4">
                  <c:v>23</c:v>
                </c:pt>
                <c:pt idx="5">
                  <c:v>60</c:v>
                </c:pt>
                <c:pt idx="6">
                  <c:v>64</c:v>
                </c:pt>
              </c:numCache>
            </c:numRef>
          </c:val>
        </c:ser>
        <c:axId val="106557440"/>
        <c:axId val="106558976"/>
      </c:barChart>
      <c:catAx>
        <c:axId val="1065574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6558976"/>
        <c:crosses val="autoZero"/>
        <c:auto val="1"/>
        <c:lblAlgn val="ctr"/>
        <c:lblOffset val="100"/>
      </c:catAx>
      <c:valAx>
        <c:axId val="1065589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6557440"/>
        <c:crosses val="autoZero"/>
        <c:crossBetween val="between"/>
      </c:valAx>
      <c:spPr>
        <a:solidFill>
          <a:schemeClr val="tx1"/>
        </a:solidFill>
      </c:spPr>
    </c:plotArea>
    <c:legend>
      <c:legendPos val="r"/>
      <c:layout>
        <c:manualLayout>
          <c:xMode val="edge"/>
          <c:yMode val="edge"/>
          <c:x val="0.79959032074432856"/>
          <c:y val="0.38286390640879847"/>
          <c:w val="9.2262288044644716E-2"/>
          <c:h val="0.3132839798479937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0.825</cdr:x>
      <cdr:y>0.25397</cdr:y>
    </cdr:from>
    <cdr:to>
      <cdr:x>1</cdr:x>
      <cdr:y>0.35923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86645" y="1143008"/>
          <a:ext cx="1500197" cy="4737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b="1" u="sng" dirty="0" smtClean="0">
              <a:solidFill>
                <a:schemeClr val="bg1"/>
              </a:solidFill>
            </a:rPr>
            <a:t>Year  Total </a:t>
          </a:r>
          <a:endParaRPr lang="en-US" sz="1800" b="1" u="sng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0.90833</cdr:x>
      <cdr:y>0.39683</cdr:y>
    </cdr:from>
    <cdr:to>
      <cdr:x>0.98333</cdr:x>
      <cdr:y>0.68254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786742" y="1785950"/>
          <a:ext cx="642942" cy="1285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0.9</cdr:x>
      <cdr:y>0.36765</cdr:y>
    </cdr:from>
    <cdr:to>
      <cdr:x>0.96907</cdr:x>
      <cdr:y>0.73283</cdr:y>
    </cdr:to>
    <cdr:sp macro="" textlink="">
      <cdr:nvSpPr>
        <cdr:cNvPr id="4" name="TextBox 6"/>
        <cdr:cNvSpPr txBox="1"/>
      </cdr:nvSpPr>
      <cdr:spPr>
        <a:xfrm xmlns:a="http://schemas.openxmlformats.org/drawingml/2006/main">
          <a:off x="7715304" y="1785950"/>
          <a:ext cx="592129" cy="17739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>
            <a:lnSpc>
              <a:spcPct val="140000"/>
            </a:lnSpc>
          </a:pPr>
          <a:r>
            <a:rPr lang="en-US" b="1" i="1" dirty="0" smtClean="0">
              <a:solidFill>
                <a:srgbClr val="3366FF"/>
              </a:solidFill>
            </a:rPr>
            <a:t>100</a:t>
          </a:r>
        </a:p>
        <a:p xmlns:a="http://schemas.openxmlformats.org/drawingml/2006/main">
          <a:pPr>
            <a:lnSpc>
              <a:spcPct val="140000"/>
            </a:lnSpc>
          </a:pPr>
          <a:r>
            <a:rPr lang="en-US" b="1" i="1" dirty="0" smtClean="0">
              <a:solidFill>
                <a:srgbClr val="3366FF"/>
              </a:solidFill>
            </a:rPr>
            <a:t>167</a:t>
          </a:r>
        </a:p>
        <a:p xmlns:a="http://schemas.openxmlformats.org/drawingml/2006/main">
          <a:pPr>
            <a:lnSpc>
              <a:spcPct val="140000"/>
            </a:lnSpc>
          </a:pPr>
          <a:r>
            <a:rPr lang="en-US" b="1" i="1" dirty="0" smtClean="0">
              <a:solidFill>
                <a:srgbClr val="3366FF"/>
              </a:solidFill>
            </a:rPr>
            <a:t>200</a:t>
          </a:r>
        </a:p>
        <a:p xmlns:a="http://schemas.openxmlformats.org/drawingml/2006/main">
          <a:pPr>
            <a:lnSpc>
              <a:spcPct val="140000"/>
            </a:lnSpc>
          </a:pPr>
          <a:r>
            <a:rPr lang="en-US" b="1" i="1" dirty="0" smtClean="0">
              <a:solidFill>
                <a:srgbClr val="3366FF"/>
              </a:solidFill>
            </a:rPr>
            <a:t>244</a:t>
          </a:r>
          <a:endParaRPr lang="en-US" b="1" i="1" dirty="0">
            <a:solidFill>
              <a:srgbClr val="3366FF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56AFA-EA50-4713-86E6-86F5D87C4717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AADB-397D-4A31-AE8C-18C85F9AE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Biochemistry Service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Laboratory Report 2017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0032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Date: 1 Jan 2017 </a:t>
            </a:r>
            <a:r>
              <a:rPr lang="mr-IN" dirty="0" smtClean="0">
                <a:solidFill>
                  <a:schemeClr val="bg1"/>
                </a:solidFill>
              </a:rPr>
              <a:t>–</a:t>
            </a:r>
            <a:r>
              <a:rPr lang="en-US" dirty="0" smtClean="0">
                <a:solidFill>
                  <a:schemeClr val="bg1"/>
                </a:solidFill>
              </a:rPr>
              <a:t> 31 Dec 2017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Bhoom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Suktitipat</a:t>
            </a:r>
            <a:r>
              <a:rPr lang="en-US" dirty="0" smtClean="0">
                <a:solidFill>
                  <a:schemeClr val="bg1"/>
                </a:solidFill>
              </a:rPr>
              <a:t>, MD, PhD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Sompong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Liammongkolkul</a:t>
            </a:r>
            <a:r>
              <a:rPr lang="en-US" dirty="0" smtClean="0">
                <a:solidFill>
                  <a:schemeClr val="bg1"/>
                </a:solidFill>
              </a:rPr>
              <a:t>, MS, MS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Nutchavadee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Vorasan</a:t>
            </a:r>
            <a:r>
              <a:rPr lang="en-US" dirty="0" smtClean="0">
                <a:solidFill>
                  <a:schemeClr val="bg1"/>
                </a:solidFill>
              </a:rPr>
              <a:t>, MS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แผนภูมิ 9"/>
          <p:cNvGraphicFramePr/>
          <p:nvPr/>
        </p:nvGraphicFramePr>
        <p:xfrm>
          <a:off x="4572000" y="4087522"/>
          <a:ext cx="4572000" cy="277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แผนภูมิ 8"/>
          <p:cNvGraphicFramePr/>
          <p:nvPr/>
        </p:nvGraphicFramePr>
        <p:xfrm>
          <a:off x="0" y="4000504"/>
          <a:ext cx="4572000" cy="2857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แผนภูมิ 7"/>
          <p:cNvGraphicFramePr/>
          <p:nvPr/>
        </p:nvGraphicFramePr>
        <p:xfrm>
          <a:off x="4572000" y="1357298"/>
          <a:ext cx="4572000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ตัวยึดเนื้อหา 5"/>
          <p:cNvGraphicFramePr>
            <a:graphicFrameLocks noGrp="1"/>
          </p:cNvGraphicFramePr>
          <p:nvPr>
            <p:ph idx="1"/>
          </p:nvPr>
        </p:nvGraphicFramePr>
        <p:xfrm>
          <a:off x="69273" y="1438260"/>
          <a:ext cx="4500594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71422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Overview of Year 2017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1071546"/>
            <a:ext cx="2500330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 244 Tests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 167 Patients 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57158" y="1785928"/>
          <a:ext cx="8358246" cy="4170355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367450"/>
                <a:gridCol w="1793231"/>
                <a:gridCol w="2107121"/>
                <a:gridCol w="1721387"/>
                <a:gridCol w="1369057"/>
              </a:tblGrid>
              <a:tr h="578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TYPE</a:t>
                      </a:r>
                      <a:endParaRPr lang="en-US" sz="2800" b="1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HIGH</a:t>
                      </a:r>
                      <a:endParaRPr lang="en-US" sz="2800" b="1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NORMAL</a:t>
                      </a:r>
                      <a:endParaRPr lang="en-US" sz="2800" b="1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LOW</a:t>
                      </a:r>
                      <a:endParaRPr lang="en-US" sz="2800" b="1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TOTAL </a:t>
                      </a:r>
                      <a:endParaRPr lang="en-US" sz="2800" b="1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564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5(10.20%)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13(26.53%)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31(63.27%)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00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B1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10(32.26%)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21(67.74%)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bg1"/>
                          </a:solidFill>
                        </a:rPr>
                        <a:t>0(0%)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31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74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B2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bg1"/>
                          </a:solidFill>
                        </a:rPr>
                        <a:t>1(20.00%)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2(40.00%)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2(40%)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74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B6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bg1"/>
                          </a:solidFill>
                        </a:rPr>
                        <a:t>9(75.00%)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2(16.67%)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1(8.33%)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73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bg1"/>
                          </a:solidFill>
                        </a:rPr>
                        <a:t>7(30.43%)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16(69.57%)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bg1"/>
                          </a:solidFill>
                        </a:rPr>
                        <a:t>0(0%)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23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74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D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bg1"/>
                          </a:solidFill>
                        </a:rPr>
                        <a:t>12(20%)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40(66.67%)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8(13.33%)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60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74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E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10(15.63%)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bg1"/>
                          </a:solidFill>
                        </a:rPr>
                        <a:t>24(37.50%)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30(46.88%)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</a:rPr>
                        <a:t>64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ชื่อเรื่อง 1"/>
          <p:cNvSpPr txBox="1">
            <a:spLocks/>
          </p:cNvSpPr>
          <p:nvPr/>
        </p:nvSpPr>
        <p:spPr>
          <a:xfrm>
            <a:off x="50003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Results by Tests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Tests by Year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แผนภูมิ 3"/>
          <p:cNvGraphicFramePr/>
          <p:nvPr/>
        </p:nvGraphicFramePr>
        <p:xfrm>
          <a:off x="214282" y="1714488"/>
          <a:ext cx="857256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02387" y="1395449"/>
            <a:ext cx="3229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Revenue: ~ ……………………….baht 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147</Words>
  <Application>Microsoft Office PowerPoint</Application>
  <PresentationFormat>On-screen Show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ชุดรูปแบบของ Office</vt:lpstr>
      <vt:lpstr>Biochemistry Service  Laboratory Report 2017</vt:lpstr>
      <vt:lpstr>Overview of Year 2017</vt:lpstr>
      <vt:lpstr>Slide 3</vt:lpstr>
      <vt:lpstr>Tests by Year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Biochemistry Service  Laboratory Report 2017</dc:title>
  <dc:creator>asus</dc:creator>
  <cp:lastModifiedBy>User</cp:lastModifiedBy>
  <cp:revision>32</cp:revision>
  <dcterms:created xsi:type="dcterms:W3CDTF">2018-03-12T09:01:11Z</dcterms:created>
  <dcterms:modified xsi:type="dcterms:W3CDTF">2018-03-14T05:29:48Z</dcterms:modified>
</cp:coreProperties>
</file>